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</p:sldMasterIdLst>
  <p:notesMasterIdLst>
    <p:notesMasterId r:id="rId25"/>
  </p:notesMasterIdLst>
  <p:handoutMasterIdLst>
    <p:handoutMasterId r:id="rId26"/>
  </p:handoutMasterIdLst>
  <p:sldIdLst>
    <p:sldId id="315" r:id="rId4"/>
    <p:sldId id="257" r:id="rId5"/>
    <p:sldId id="319" r:id="rId6"/>
    <p:sldId id="316" r:id="rId7"/>
    <p:sldId id="318" r:id="rId8"/>
    <p:sldId id="320" r:id="rId9"/>
    <p:sldId id="258" r:id="rId10"/>
    <p:sldId id="321" r:id="rId11"/>
    <p:sldId id="259" r:id="rId12"/>
    <p:sldId id="322" r:id="rId13"/>
    <p:sldId id="261" r:id="rId14"/>
    <p:sldId id="326" r:id="rId15"/>
    <p:sldId id="325" r:id="rId16"/>
    <p:sldId id="262" r:id="rId17"/>
    <p:sldId id="265" r:id="rId18"/>
    <p:sldId id="323" r:id="rId19"/>
    <p:sldId id="268" r:id="rId20"/>
    <p:sldId id="327" r:id="rId21"/>
    <p:sldId id="269" r:id="rId22"/>
    <p:sldId id="270" r:id="rId23"/>
    <p:sldId id="328" r:id="rId24"/>
  </p:sldIdLst>
  <p:sldSz cx="9144000" cy="6858000" type="screen4x3"/>
  <p:notesSz cx="6735763" cy="9866313"/>
  <p:embeddedFontLst>
    <p:embeddedFont>
      <p:font typeface="Book Antiqua" panose="02040602050305030304" pitchFamily="18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4">
          <p15:clr>
            <a:srgbClr val="000000"/>
          </p15:clr>
        </p15:guide>
        <p15:guide id="2" orient="horz" pos="3956">
          <p15:clr>
            <a:srgbClr val="000000"/>
          </p15:clr>
        </p15:guide>
        <p15:guide id="3" orient="horz" pos="958">
          <p15:clr>
            <a:srgbClr val="000000"/>
          </p15:clr>
        </p15:guide>
        <p15:guide id="4" orient="horz" pos="640">
          <p15:clr>
            <a:srgbClr val="000000"/>
          </p15:clr>
        </p15:guide>
        <p15:guide id="5" orient="horz" pos="2523">
          <p15:clr>
            <a:srgbClr val="000000"/>
          </p15:clr>
        </p15:guide>
        <p15:guide id="6" orient="horz" pos="1706">
          <p15:clr>
            <a:srgbClr val="000000"/>
          </p15:clr>
        </p15:guide>
        <p15:guide id="7" orient="horz" pos="2296">
          <p15:clr>
            <a:srgbClr val="000000"/>
          </p15:clr>
        </p15:guide>
        <p15:guide id="8" orient="horz" pos="687">
          <p15:clr>
            <a:srgbClr val="000000"/>
          </p15:clr>
        </p15:guide>
        <p15:guide id="9" pos="1224">
          <p15:clr>
            <a:srgbClr val="000000"/>
          </p15:clr>
        </p15:guide>
        <p15:guide id="10" pos="1292">
          <p15:clr>
            <a:srgbClr val="000000"/>
          </p15:clr>
        </p15:guide>
        <p15:guide id="11" pos="68">
          <p15:clr>
            <a:srgbClr val="000000"/>
          </p15:clr>
        </p15:guide>
        <p15:guide id="12" pos="5608">
          <p15:clr>
            <a:srgbClr val="000000"/>
          </p15:clr>
        </p15:guide>
        <p15:guide id="13" pos="136">
          <p15:clr>
            <a:srgbClr val="000000"/>
          </p15:clr>
        </p15:guide>
        <p15:guide id="14" pos="3514">
          <p15:clr>
            <a:srgbClr val="000000"/>
          </p15:clr>
        </p15:guide>
        <p15:guide id="15" pos="1179">
          <p15:clr>
            <a:srgbClr val="000000"/>
          </p15:clr>
        </p15:guide>
        <p15:guide id="16" pos="3424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000000"/>
          </p15:clr>
        </p15:guide>
        <p15:guide id="2" pos="2122">
          <p15:clr>
            <a:srgbClr val="000000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wV0CicEOKS2A3T/yforUgGulN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4"/>
  </p:normalViewPr>
  <p:slideViewPr>
    <p:cSldViewPr snapToGrid="0">
      <p:cViewPr varScale="1">
        <p:scale>
          <a:sx n="98" d="100"/>
          <a:sy n="98" d="100"/>
        </p:scale>
        <p:origin x="1408" y="184"/>
      </p:cViewPr>
      <p:guideLst>
        <p:guide orient="horz" pos="294"/>
        <p:guide orient="horz" pos="3956"/>
        <p:guide orient="horz" pos="958"/>
        <p:guide orient="horz" pos="640"/>
        <p:guide orient="horz" pos="2523"/>
        <p:guide orient="horz" pos="1706"/>
        <p:guide orient="horz" pos="2296"/>
        <p:guide orient="horz" pos="687"/>
        <p:guide pos="1224"/>
        <p:guide pos="1292"/>
        <p:guide pos="68"/>
        <p:guide pos="5608"/>
        <p:guide pos="136"/>
        <p:guide pos="3514"/>
        <p:guide pos="1179"/>
        <p:guide pos="34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528" y="208"/>
      </p:cViewPr>
      <p:guideLst>
        <p:guide orient="horz" pos="3106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D15573-141C-8F2D-7F2D-307E3CD6B6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81093-2809-56EF-F6E5-958D192988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E3891-F7C4-8F45-9B54-606791C844A2}" type="datetimeFigureOut">
              <a:rPr lang="en-FR" smtClean="0"/>
              <a:t>12/12/2023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CE82C-7F96-6FB5-EAF3-26FABA39DD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0233D-6E6D-CEA5-0DB5-79D50E769F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0B1BD-B88A-5A49-9403-CE91318280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19334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00012"/>
            <a:ext cx="182562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575" tIns="45275" rIns="90575" bIns="45275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578600" y="100012"/>
            <a:ext cx="182562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575" tIns="45275" rIns="90575" bIns="45275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81062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37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53575"/>
            <a:ext cx="182562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575" tIns="45275" rIns="90575" bIns="45275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389687" y="9553575"/>
            <a:ext cx="3714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575" tIns="45275" rIns="90575" bIns="45275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446744" y="5451481"/>
            <a:ext cx="5793512" cy="288747"/>
          </a:xfrm>
          <a:prstGeom prst="rect">
            <a:avLst/>
          </a:prstGeom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607a6c330_1_59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5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2a607a6c330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607a6c330_1_91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5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2a607a6c33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607a6c330_1_94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5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g2a607a6c330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607a6c330_1_94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5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g2a607a6c330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797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37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37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46797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37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607a6c330_1_83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5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g2a607a6c33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07a6c330_1_15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5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2a607a6c33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039f2c258_0_128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5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g2a039f2c25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607a6c330_1_88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5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2a607a6c330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607a6c330_1_88:notes"/>
          <p:cNvSpPr txBox="1">
            <a:spLocks noGrp="1"/>
          </p:cNvSpPr>
          <p:nvPr>
            <p:ph type="body" idx="1"/>
          </p:nvPr>
        </p:nvSpPr>
        <p:spPr>
          <a:xfrm>
            <a:off x="446087" y="5451475"/>
            <a:ext cx="57945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275" rIns="0" bIns="45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2a607a6c330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717550"/>
            <a:ext cx="50053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9125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>
            <a:spLocks noGrp="1"/>
          </p:cNvSpPr>
          <p:nvPr>
            <p:ph type="ctrTitle"/>
          </p:nvPr>
        </p:nvSpPr>
        <p:spPr>
          <a:xfrm>
            <a:off x="2346775" y="4043938"/>
            <a:ext cx="596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ook Antiqua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ubTitle" idx="1"/>
          </p:nvPr>
        </p:nvSpPr>
        <p:spPr>
          <a:xfrm>
            <a:off x="2346775" y="4415700"/>
            <a:ext cx="5968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None/>
              <a:defRPr sz="1800" b="1">
                <a:solidFill>
                  <a:srgbClr val="FFFFFF"/>
                </a:solidFill>
              </a:defRPr>
            </a:lvl1pPr>
            <a:lvl2pPr lvl="1" algn="ctr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2"/>
          </p:nvPr>
        </p:nvSpPr>
        <p:spPr>
          <a:xfrm>
            <a:off x="2346775" y="4678450"/>
            <a:ext cx="59688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Book Antiqua"/>
              <a:buNone/>
              <a:defRPr sz="1200">
                <a:solidFill>
                  <a:srgbClr val="FFFFFF"/>
                </a:solidFill>
              </a:defRPr>
            </a:lvl1pPr>
            <a:lvl2pPr marL="914400" lvl="1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2pPr>
            <a:lvl3pPr marL="1371600" lvl="2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3pPr>
            <a:lvl4pPr marL="1828800" lvl="3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4pPr>
            <a:lvl5pPr marL="2286000" lvl="4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7956550" y="6469062"/>
            <a:ext cx="102235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body" idx="1"/>
          </p:nvPr>
        </p:nvSpPr>
        <p:spPr>
          <a:xfrm>
            <a:off x="4660900" y="1482725"/>
            <a:ext cx="4240212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1pPr>
            <a:lvl2pPr marL="914400" lvl="1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2pPr>
            <a:lvl3pPr marL="1371600" lvl="2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3pPr>
            <a:lvl4pPr marL="1828800" lvl="3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4pPr>
            <a:lvl5pPr marL="2286000" lvl="4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2"/>
          </p:nvPr>
        </p:nvSpPr>
        <p:spPr>
          <a:xfrm>
            <a:off x="4660900" y="4150325"/>
            <a:ext cx="4240212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1pPr>
            <a:lvl2pPr marL="914400" lvl="1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2pPr>
            <a:lvl3pPr marL="1371600" lvl="2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3pPr>
            <a:lvl4pPr marL="1828800" lvl="3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4pPr>
            <a:lvl5pPr marL="2286000" lvl="4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3"/>
          </p:nvPr>
        </p:nvSpPr>
        <p:spPr>
          <a:xfrm>
            <a:off x="239713" y="1482725"/>
            <a:ext cx="4240212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1pPr>
            <a:lvl2pPr marL="914400" lvl="1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2pPr>
            <a:lvl3pPr marL="1371600" lvl="2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3pPr>
            <a:lvl4pPr marL="1828800" lvl="3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4pPr>
            <a:lvl5pPr marL="2286000" lvl="4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4"/>
          </p:nvPr>
        </p:nvSpPr>
        <p:spPr>
          <a:xfrm>
            <a:off x="239713" y="4150325"/>
            <a:ext cx="4240212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1pPr>
            <a:lvl2pPr marL="914400" lvl="1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2pPr>
            <a:lvl3pPr marL="1371600" lvl="2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3pPr>
            <a:lvl4pPr marL="1828800" lvl="3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4pPr>
            <a:lvl5pPr marL="2286000" lvl="4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5"/>
          </p:nvPr>
        </p:nvSpPr>
        <p:spPr>
          <a:xfrm>
            <a:off x="239713" y="1090613"/>
            <a:ext cx="4240212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6"/>
          </p:nvPr>
        </p:nvSpPr>
        <p:spPr>
          <a:xfrm>
            <a:off x="239713" y="3728385"/>
            <a:ext cx="4240212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7"/>
          </p:nvPr>
        </p:nvSpPr>
        <p:spPr>
          <a:xfrm>
            <a:off x="4660900" y="1090613"/>
            <a:ext cx="4240212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8"/>
          </p:nvPr>
        </p:nvSpPr>
        <p:spPr>
          <a:xfrm>
            <a:off x="4660900" y="3728385"/>
            <a:ext cx="4240212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1952625" y="466725"/>
            <a:ext cx="6948487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50" rIns="80125" bIns="400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7956550" y="6469062"/>
            <a:ext cx="102235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1952625" y="466725"/>
            <a:ext cx="6948487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50" rIns="80125" bIns="400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7956550" y="6469062"/>
            <a:ext cx="102235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s">
  <p:cSld name="Three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239713" y="1482725"/>
            <a:ext cx="4240212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1pPr>
            <a:lvl2pPr marL="914400" lvl="1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2pPr>
            <a:lvl3pPr marL="1371600" lvl="2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3pPr>
            <a:lvl4pPr marL="1828800" lvl="3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4pPr>
            <a:lvl5pPr marL="2286000" lvl="4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660900" y="1482725"/>
            <a:ext cx="4240212" cy="4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1pPr>
            <a:lvl2pPr marL="914400" lvl="1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2pPr>
            <a:lvl3pPr marL="1371600" lvl="2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3pPr>
            <a:lvl4pPr marL="1828800" lvl="3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4pPr>
            <a:lvl5pPr marL="2286000" lvl="4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3"/>
          </p:nvPr>
        </p:nvSpPr>
        <p:spPr>
          <a:xfrm>
            <a:off x="239713" y="4150325"/>
            <a:ext cx="4240212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1pPr>
            <a:lvl2pPr marL="914400" lvl="1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2pPr>
            <a:lvl3pPr marL="1371600" lvl="2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3pPr>
            <a:lvl4pPr marL="1828800" lvl="3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4pPr>
            <a:lvl5pPr marL="2286000" lvl="4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4"/>
          </p:nvPr>
        </p:nvSpPr>
        <p:spPr>
          <a:xfrm>
            <a:off x="239713" y="1090613"/>
            <a:ext cx="4240212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5"/>
          </p:nvPr>
        </p:nvSpPr>
        <p:spPr>
          <a:xfrm>
            <a:off x="239713" y="3728385"/>
            <a:ext cx="4240212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6"/>
          </p:nvPr>
        </p:nvSpPr>
        <p:spPr>
          <a:xfrm>
            <a:off x="4660900" y="1090613"/>
            <a:ext cx="4240212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952625" y="466725"/>
            <a:ext cx="6948487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50" rIns="80125" bIns="400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7956550" y="6469062"/>
            <a:ext cx="102235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Lines">
  <p:cSld name="Two Line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239713" y="1482725"/>
            <a:ext cx="86614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1pPr>
            <a:lvl2pPr marL="914400" lvl="1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2pPr>
            <a:lvl3pPr marL="1371600" lvl="2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3pPr>
            <a:lvl4pPr marL="1828800" lvl="3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4pPr>
            <a:lvl5pPr marL="2286000" lvl="4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2"/>
          </p:nvPr>
        </p:nvSpPr>
        <p:spPr>
          <a:xfrm>
            <a:off x="239713" y="4150325"/>
            <a:ext cx="86614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1pPr>
            <a:lvl2pPr marL="914400" lvl="1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2pPr>
            <a:lvl3pPr marL="1371600" lvl="2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3pPr>
            <a:lvl4pPr marL="1828800" lvl="3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4pPr>
            <a:lvl5pPr marL="2286000" lvl="4" indent="-36576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6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3"/>
          </p:nvPr>
        </p:nvSpPr>
        <p:spPr>
          <a:xfrm>
            <a:off x="239713" y="1090613"/>
            <a:ext cx="8661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4"/>
          </p:nvPr>
        </p:nvSpPr>
        <p:spPr>
          <a:xfrm>
            <a:off x="239713" y="3728385"/>
            <a:ext cx="8661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1C5C"/>
              </a:buClr>
              <a:buSzPts val="1680"/>
              <a:buFont typeface="Book Antiqua"/>
              <a:buNone/>
              <a:defRPr sz="1400" b="1">
                <a:solidFill>
                  <a:srgbClr val="001C5C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952625" y="466725"/>
            <a:ext cx="6948487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50" rIns="80125" bIns="400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7956550" y="6469062"/>
            <a:ext cx="102235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 type="blank">
  <p:cSld name="Divi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7956550" y="6469062"/>
            <a:ext cx="102235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663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9"/>
          <p:cNvGrpSpPr/>
          <p:nvPr/>
        </p:nvGrpSpPr>
        <p:grpSpPr>
          <a:xfrm>
            <a:off x="111125" y="112712"/>
            <a:ext cx="8921750" cy="6632575"/>
            <a:chOff x="111600" y="109538"/>
            <a:chExt cx="8920800" cy="6634162"/>
          </a:xfrm>
        </p:grpSpPr>
        <p:sp>
          <p:nvSpPr>
            <p:cNvPr id="11" name="Google Shape;11;p9"/>
            <p:cNvSpPr txBox="1"/>
            <p:nvPr/>
          </p:nvSpPr>
          <p:spPr>
            <a:xfrm>
              <a:off x="114775" y="109538"/>
              <a:ext cx="8912864" cy="223837"/>
            </a:xfrm>
            <a:prstGeom prst="rect">
              <a:avLst/>
            </a:prstGeom>
            <a:solidFill>
              <a:srgbClr val="3C2000"/>
            </a:solidFill>
            <a:ln w="12700" cap="flat" cmpd="sng">
              <a:solidFill>
                <a:srgbClr val="3C2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9"/>
            <p:cNvSpPr txBox="1"/>
            <p:nvPr/>
          </p:nvSpPr>
          <p:spPr>
            <a:xfrm>
              <a:off x="111600" y="109538"/>
              <a:ext cx="8920800" cy="6634162"/>
            </a:xfrm>
            <a:prstGeom prst="rect">
              <a:avLst/>
            </a:prstGeom>
            <a:noFill/>
            <a:ln w="12700" cap="flat" cmpd="sng">
              <a:solidFill>
                <a:srgbClr val="3C2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13;p9" descr="Le directeur de SciencePo démissionne à cause de l&amp;#39;affaire Olivier Duham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8462" y="374650"/>
            <a:ext cx="973137" cy="2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9"/>
          <p:cNvSpPr txBox="1"/>
          <p:nvPr/>
        </p:nvSpPr>
        <p:spPr>
          <a:xfrm>
            <a:off x="7867650" y="387350"/>
            <a:ext cx="1123950" cy="609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9"/>
          <p:cNvSpPr txBox="1"/>
          <p:nvPr/>
        </p:nvSpPr>
        <p:spPr>
          <a:xfrm>
            <a:off x="2346325" y="3960812"/>
            <a:ext cx="5969000" cy="1004887"/>
          </a:xfrm>
          <a:prstGeom prst="rect">
            <a:avLst/>
          </a:prstGeom>
          <a:solidFill>
            <a:srgbClr val="001C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9"/>
          <p:cNvSpPr txBox="1"/>
          <p:nvPr/>
        </p:nvSpPr>
        <p:spPr>
          <a:xfrm>
            <a:off x="2346325" y="3675062"/>
            <a:ext cx="5969000" cy="265112"/>
          </a:xfrm>
          <a:prstGeom prst="rect">
            <a:avLst/>
          </a:prstGeom>
          <a:solidFill>
            <a:srgbClr val="3C2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9" descr="Le directeur de SciencePo démissionne à cause de l&amp;#39;affaire Olivier Duhame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6325" y="3159730"/>
            <a:ext cx="1846262" cy="4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9"/>
          <p:cNvSpPr txBox="1">
            <a:spLocks noGrp="1"/>
          </p:cNvSpPr>
          <p:nvPr>
            <p:ph type="body" idx="1"/>
          </p:nvPr>
        </p:nvSpPr>
        <p:spPr>
          <a:xfrm>
            <a:off x="331787" y="5554663"/>
            <a:ext cx="8570912" cy="69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331787" y="1092200"/>
            <a:ext cx="8570912" cy="2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11"/>
          <p:cNvGrpSpPr/>
          <p:nvPr/>
        </p:nvGrpSpPr>
        <p:grpSpPr>
          <a:xfrm>
            <a:off x="111125" y="112712"/>
            <a:ext cx="8921750" cy="6632575"/>
            <a:chOff x="111600" y="109538"/>
            <a:chExt cx="8920800" cy="6634162"/>
          </a:xfrm>
        </p:grpSpPr>
        <p:sp>
          <p:nvSpPr>
            <p:cNvPr id="26" name="Google Shape;26;p11"/>
            <p:cNvSpPr txBox="1"/>
            <p:nvPr/>
          </p:nvSpPr>
          <p:spPr>
            <a:xfrm>
              <a:off x="114775" y="109538"/>
              <a:ext cx="8912864" cy="223837"/>
            </a:xfrm>
            <a:prstGeom prst="rect">
              <a:avLst/>
            </a:prstGeom>
            <a:solidFill>
              <a:srgbClr val="3C2000"/>
            </a:solidFill>
            <a:ln w="12700" cap="flat" cmpd="sng">
              <a:solidFill>
                <a:srgbClr val="3C2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1"/>
            <p:cNvSpPr txBox="1"/>
            <p:nvPr/>
          </p:nvSpPr>
          <p:spPr>
            <a:xfrm>
              <a:off x="111600" y="109538"/>
              <a:ext cx="8920800" cy="6634162"/>
            </a:xfrm>
            <a:prstGeom prst="rect">
              <a:avLst/>
            </a:prstGeom>
            <a:noFill/>
            <a:ln w="12700" cap="flat" cmpd="sng">
              <a:solidFill>
                <a:srgbClr val="3C2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" name="Google Shape;28;p11" descr="Le directeur de SciencePo démissionne à cause de l&amp;#39;affaire Olivier Duham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8462" y="374650"/>
            <a:ext cx="973137" cy="26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11"/>
          <p:cNvGrpSpPr/>
          <p:nvPr/>
        </p:nvGrpSpPr>
        <p:grpSpPr>
          <a:xfrm>
            <a:off x="111125" y="112712"/>
            <a:ext cx="8921750" cy="6632575"/>
            <a:chOff x="111600" y="109538"/>
            <a:chExt cx="8920800" cy="6634162"/>
          </a:xfrm>
        </p:grpSpPr>
        <p:sp>
          <p:nvSpPr>
            <p:cNvPr id="30" name="Google Shape;30;p11"/>
            <p:cNvSpPr txBox="1"/>
            <p:nvPr/>
          </p:nvSpPr>
          <p:spPr>
            <a:xfrm>
              <a:off x="114775" y="109538"/>
              <a:ext cx="8912864" cy="223837"/>
            </a:xfrm>
            <a:prstGeom prst="rect">
              <a:avLst/>
            </a:prstGeom>
            <a:solidFill>
              <a:srgbClr val="3C2000"/>
            </a:solidFill>
            <a:ln w="12700" cap="flat" cmpd="sng">
              <a:solidFill>
                <a:srgbClr val="3C2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 txBox="1"/>
            <p:nvPr/>
          </p:nvSpPr>
          <p:spPr>
            <a:xfrm>
              <a:off x="111600" y="109538"/>
              <a:ext cx="8920800" cy="6634162"/>
            </a:xfrm>
            <a:prstGeom prst="rect">
              <a:avLst/>
            </a:prstGeom>
            <a:noFill/>
            <a:ln w="12700" cap="flat" cmpd="sng">
              <a:solidFill>
                <a:srgbClr val="3C2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331787" y="1482725"/>
            <a:ext cx="8570912" cy="4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331787" y="1092200"/>
            <a:ext cx="8570912" cy="2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7956550" y="6469062"/>
            <a:ext cx="102235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331787" y="1482725"/>
            <a:ext cx="8570912" cy="4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9" name="Google Shape;39;p13"/>
          <p:cNvGrpSpPr/>
          <p:nvPr/>
        </p:nvGrpSpPr>
        <p:grpSpPr>
          <a:xfrm>
            <a:off x="111125" y="112712"/>
            <a:ext cx="8921750" cy="6632575"/>
            <a:chOff x="111600" y="109538"/>
            <a:chExt cx="8920800" cy="6634162"/>
          </a:xfrm>
        </p:grpSpPr>
        <p:sp>
          <p:nvSpPr>
            <p:cNvPr id="40" name="Google Shape;40;p13"/>
            <p:cNvSpPr txBox="1"/>
            <p:nvPr/>
          </p:nvSpPr>
          <p:spPr>
            <a:xfrm>
              <a:off x="114775" y="109538"/>
              <a:ext cx="8912864" cy="223837"/>
            </a:xfrm>
            <a:prstGeom prst="rect">
              <a:avLst/>
            </a:prstGeom>
            <a:solidFill>
              <a:srgbClr val="3C2000"/>
            </a:solidFill>
            <a:ln w="12700" cap="flat" cmpd="sng">
              <a:solidFill>
                <a:srgbClr val="3C2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3"/>
            <p:cNvSpPr txBox="1"/>
            <p:nvPr/>
          </p:nvSpPr>
          <p:spPr>
            <a:xfrm>
              <a:off x="111600" y="109538"/>
              <a:ext cx="8920800" cy="6634162"/>
            </a:xfrm>
            <a:prstGeom prst="rect">
              <a:avLst/>
            </a:prstGeom>
            <a:noFill/>
            <a:ln w="12700" cap="flat" cmpd="sng">
              <a:solidFill>
                <a:srgbClr val="3C2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1952625" y="466725"/>
            <a:ext cx="6948487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50" rIns="80125" bIns="400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331787" y="1092200"/>
            <a:ext cx="8570912" cy="2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7956550" y="6469062"/>
            <a:ext cx="102235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  <a:defRPr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13" descr="Le directeur de SciencePo démissionne à cause de l&amp;#39;affaire Olivier Duhame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18462" y="374650"/>
            <a:ext cx="973137" cy="2603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6" r:id="rId2"/>
    <p:sldLayoutId id="2147483657" r:id="rId3"/>
    <p:sldLayoutId id="2147483658" r:id="rId4"/>
    <p:sldLayoutId id="214748365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2346775" y="4043938"/>
            <a:ext cx="596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 Antiqua"/>
              <a:buNone/>
            </a:pPr>
            <a:r>
              <a:rPr lang="en-US" b="1" dirty="0">
                <a:latin typeface="Book Antiqua"/>
                <a:ea typeface="Book Antiqua"/>
                <a:cs typeface="Book Antiqua"/>
                <a:sym typeface="Book Antiqua"/>
              </a:rPr>
              <a:t>SPAC size and dilution evolution</a:t>
            </a:r>
            <a:endParaRPr dirty="0"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2346775" y="4415700"/>
            <a:ext cx="5968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dirty="0">
                <a:latin typeface="Book Antiqua"/>
                <a:ea typeface="Book Antiqua"/>
                <a:cs typeface="Book Antiqua"/>
                <a:sym typeface="Book Antiqua"/>
              </a:rPr>
              <a:t>Antoine Clapaud &amp; Louis </a:t>
            </a:r>
            <a:r>
              <a:rPr lang="en-US" dirty="0" err="1">
                <a:latin typeface="Book Antiqua"/>
                <a:ea typeface="Book Antiqua"/>
                <a:cs typeface="Book Antiqua"/>
                <a:sym typeface="Book Antiqua"/>
              </a:rPr>
              <a:t>Noirault</a:t>
            </a:r>
            <a:endParaRPr lang="en-US" dirty="0"/>
          </a:p>
        </p:txBody>
      </p:sp>
      <p:sp>
        <p:nvSpPr>
          <p:cNvPr id="149" name="Google Shape;149;p1"/>
          <p:cNvSpPr txBox="1">
            <a:spLocks noGrp="1"/>
          </p:cNvSpPr>
          <p:nvPr>
            <p:ph type="body" idx="2"/>
          </p:nvPr>
        </p:nvSpPr>
        <p:spPr>
          <a:xfrm>
            <a:off x="2346775" y="4678450"/>
            <a:ext cx="59688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latin typeface="Book Antiqua"/>
                <a:ea typeface="Book Antiqua"/>
                <a:cs typeface="Book Antiqua"/>
                <a:sym typeface="Book Antiqua"/>
              </a:rPr>
              <a:t>December, 12th </a:t>
            </a:r>
            <a:r>
              <a:rPr lang="en-US" sz="1200" b="0" i="0" u="none" dirty="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2023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3ECAF-312D-8F3D-4E3F-800BECF33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 smtClean="0"/>
              <a:t>10</a:t>
            </a:fld>
            <a:endParaRPr/>
          </a:p>
        </p:txBody>
      </p:sp>
      <p:sp>
        <p:nvSpPr>
          <p:cNvPr id="5" name="Google Shape;306;p6">
            <a:extLst>
              <a:ext uri="{FF2B5EF4-FFF2-40B4-BE49-F238E27FC236}">
                <a16:creationId xmlns:a16="http://schemas.microsoft.com/office/drawing/2014/main" id="{D337330C-0D37-1327-1179-12902D8ED02A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EDGAR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EB9AB4-51B4-7D9D-5615-61A6D1C065B9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Third challenge: identify date, units number and price, and percentage dilution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5CE67-5B97-7F3D-70AE-4848819C1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94"/>
          <a:stretch/>
        </p:blipFill>
        <p:spPr>
          <a:xfrm>
            <a:off x="1557061" y="1196106"/>
            <a:ext cx="6357027" cy="1790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5F9550-884B-5D80-62DE-D43465395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67" b="36918"/>
          <a:stretch/>
        </p:blipFill>
        <p:spPr>
          <a:xfrm>
            <a:off x="1557061" y="3221768"/>
            <a:ext cx="7099216" cy="62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7C7AE-4239-854B-7277-3E574E7F7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61" y="4250060"/>
            <a:ext cx="6029878" cy="22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2a607a6c330_1_15"/>
          <p:cNvPicPr preferRelativeResize="0"/>
          <p:nvPr/>
        </p:nvPicPr>
        <p:blipFill rotWithShape="1">
          <a:blip r:embed="rId3">
            <a:alphaModFix/>
          </a:blip>
          <a:srcRect r="1574"/>
          <a:stretch/>
        </p:blipFill>
        <p:spPr>
          <a:xfrm>
            <a:off x="123219" y="1282512"/>
            <a:ext cx="8897562" cy="429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06;p6">
            <a:extLst>
              <a:ext uri="{FF2B5EF4-FFF2-40B4-BE49-F238E27FC236}">
                <a16:creationId xmlns:a16="http://schemas.microsoft.com/office/drawing/2014/main" id="{96E61D8F-B137-2BED-DEE2-78A939FD10E5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EDGAR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59D129-373D-E9A2-DC3F-6413854510FC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Third challenge: identify date, units number and price, and percentage dilution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4D7ACE-AB00-9B84-B9A4-BF7ACAA63E94}"/>
              </a:ext>
            </a:extLst>
          </p:cNvPr>
          <p:cNvSpPr/>
          <p:nvPr/>
        </p:nvSpPr>
        <p:spPr>
          <a:xfrm>
            <a:off x="123219" y="2418481"/>
            <a:ext cx="9020781" cy="442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6491482-56F6-13DE-77C5-6146DD79C4FE}"/>
              </a:ext>
            </a:extLst>
          </p:cNvPr>
          <p:cNvSpPr/>
          <p:nvPr/>
        </p:nvSpPr>
        <p:spPr>
          <a:xfrm>
            <a:off x="6118930" y="1344507"/>
            <a:ext cx="2786062" cy="1011980"/>
          </a:xfrm>
          <a:prstGeom prst="wedgeRoundRectCallout">
            <a:avLst>
              <a:gd name="adj1" fmla="val -57243"/>
              <a:gd name="adj2" fmla="val 388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Book Antiqua" panose="02040602050305030304" pitchFamily="18" charset="0"/>
              </a:rPr>
              <a:t>First regex function to identify the founder share percentage following a sentence pattern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2646D2-B18F-EB15-7FCF-D341EF074CB1}"/>
              </a:ext>
            </a:extLst>
          </p:cNvPr>
          <p:cNvSpPr/>
          <p:nvPr/>
        </p:nvSpPr>
        <p:spPr>
          <a:xfrm>
            <a:off x="123220" y="3698641"/>
            <a:ext cx="6199204" cy="442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8E00D7-0418-D671-8613-1443C64A6AA1}"/>
              </a:ext>
            </a:extLst>
          </p:cNvPr>
          <p:cNvSpPr/>
          <p:nvPr/>
        </p:nvSpPr>
        <p:spPr>
          <a:xfrm>
            <a:off x="123220" y="4787110"/>
            <a:ext cx="4030769" cy="3009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A618AE42-DC3E-8F23-6BCC-BD089616D902}"/>
              </a:ext>
            </a:extLst>
          </p:cNvPr>
          <p:cNvSpPr/>
          <p:nvPr/>
        </p:nvSpPr>
        <p:spPr>
          <a:xfrm>
            <a:off x="6118930" y="2953462"/>
            <a:ext cx="2786062" cy="860635"/>
          </a:xfrm>
          <a:prstGeom prst="wedgeRoundRectCallout">
            <a:avLst>
              <a:gd name="adj1" fmla="val -57243"/>
              <a:gd name="adj2" fmla="val 388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Book Antiqua" panose="02040602050305030304" pitchFamily="18" charset="0"/>
              </a:rPr>
              <a:t>Second regex function to identify the number and price of securities offer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9B0DC30-1972-7FE4-3CF4-A05C65A244E1}"/>
              </a:ext>
            </a:extLst>
          </p:cNvPr>
          <p:cNvSpPr/>
          <p:nvPr/>
        </p:nvSpPr>
        <p:spPr>
          <a:xfrm>
            <a:off x="4214167" y="5037631"/>
            <a:ext cx="2786062" cy="860635"/>
          </a:xfrm>
          <a:prstGeom prst="wedgeRoundRectCallout">
            <a:avLst>
              <a:gd name="adj1" fmla="val -58181"/>
              <a:gd name="adj2" fmla="val -37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Book Antiqua" panose="02040602050305030304" pitchFamily="18" charset="0"/>
              </a:rPr>
              <a:t>Third regex function to identify the date of the filing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0D6B1-EBE5-2323-4526-682895ED19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 smtClean="0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2D222-A12F-247E-C39E-F24FED395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3"/>
          <a:stretch/>
        </p:blipFill>
        <p:spPr>
          <a:xfrm>
            <a:off x="363968" y="1144752"/>
            <a:ext cx="8614932" cy="5122025"/>
          </a:xfrm>
          <a:prstGeom prst="rect">
            <a:avLst/>
          </a:prstGeom>
        </p:spPr>
      </p:pic>
      <p:sp>
        <p:nvSpPr>
          <p:cNvPr id="4" name="Google Shape;306;p6">
            <a:extLst>
              <a:ext uri="{FF2B5EF4-FFF2-40B4-BE49-F238E27FC236}">
                <a16:creationId xmlns:a16="http://schemas.microsoft.com/office/drawing/2014/main" id="{273B582A-4504-E0B0-B555-63D07D4E9136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EDGAR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565C2A-A1E3-98ED-463E-9F600AE7AC40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Last challenge: switch to the next page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34683C-6E1E-6B8F-2FFF-AA531AA87A83}"/>
              </a:ext>
            </a:extLst>
          </p:cNvPr>
          <p:cNvSpPr/>
          <p:nvPr/>
        </p:nvSpPr>
        <p:spPr>
          <a:xfrm>
            <a:off x="5016136" y="3081521"/>
            <a:ext cx="4009231" cy="442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97AF793-3440-144E-8E0C-FA02982F4974}"/>
              </a:ext>
            </a:extLst>
          </p:cNvPr>
          <p:cNvSpPr/>
          <p:nvPr/>
        </p:nvSpPr>
        <p:spPr>
          <a:xfrm>
            <a:off x="6826081" y="1780035"/>
            <a:ext cx="2152819" cy="1011980"/>
          </a:xfrm>
          <a:prstGeom prst="wedgeRoundRectCallout">
            <a:avLst>
              <a:gd name="adj1" fmla="val -42680"/>
              <a:gd name="adj2" fmla="val 698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Book Antiqua" panose="02040602050305030304" pitchFamily="18" charset="0"/>
              </a:rPr>
              <a:t>Identify the pattern to switch to the next page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0B5688-C8E1-42E1-0B1B-0451406842C3}"/>
              </a:ext>
            </a:extLst>
          </p:cNvPr>
          <p:cNvSpPr/>
          <p:nvPr/>
        </p:nvSpPr>
        <p:spPr>
          <a:xfrm>
            <a:off x="3331028" y="5714566"/>
            <a:ext cx="1240972" cy="442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54325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3ECAF-312D-8F3D-4E3F-800BECF33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 smtClean="0"/>
              <a:t>13</a:t>
            </a:fld>
            <a:endParaRPr/>
          </a:p>
        </p:txBody>
      </p:sp>
      <p:sp>
        <p:nvSpPr>
          <p:cNvPr id="5" name="Google Shape;306;p6">
            <a:extLst>
              <a:ext uri="{FF2B5EF4-FFF2-40B4-BE49-F238E27FC236}">
                <a16:creationId xmlns:a16="http://schemas.microsoft.com/office/drawing/2014/main" id="{D337330C-0D37-1327-1179-12902D8ED02A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EDGAR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EB9AB4-51B4-7D9D-5615-61A6D1C065B9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Last challenge: switch to the next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48F1EF-446C-EC94-5DBD-5E386A8FC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3"/>
          <a:stretch/>
        </p:blipFill>
        <p:spPr>
          <a:xfrm>
            <a:off x="317960" y="3702035"/>
            <a:ext cx="8548573" cy="1445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AB005-8483-47D8-9E51-C83AC5F6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68" y="1052975"/>
            <a:ext cx="7772400" cy="19431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7BB80EC-AFFF-4E4E-2AE6-48C4E801D200}"/>
              </a:ext>
            </a:extLst>
          </p:cNvPr>
          <p:cNvSpPr/>
          <p:nvPr/>
        </p:nvSpPr>
        <p:spPr>
          <a:xfrm>
            <a:off x="771649" y="3886812"/>
            <a:ext cx="4340646" cy="442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C035395-4616-AA8B-529A-2534D4815FD3}"/>
              </a:ext>
            </a:extLst>
          </p:cNvPr>
          <p:cNvSpPr/>
          <p:nvPr/>
        </p:nvSpPr>
        <p:spPr>
          <a:xfrm>
            <a:off x="6880140" y="2809355"/>
            <a:ext cx="2152819" cy="1011980"/>
          </a:xfrm>
          <a:prstGeom prst="wedgeRoundRectCallout">
            <a:avLst>
              <a:gd name="adj1" fmla="val -42680"/>
              <a:gd name="adj2" fmla="val 698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Book Antiqua" panose="02040602050305030304" pitchFamily="18" charset="0"/>
              </a:rPr>
              <a:t>Next page button patterm</a:t>
            </a:r>
          </a:p>
        </p:txBody>
      </p:sp>
    </p:spTree>
    <p:extLst>
      <p:ext uri="{BB962C8B-B14F-4D97-AF65-F5344CB8AC3E}">
        <p14:creationId xmlns:p14="http://schemas.microsoft.com/office/powerpoint/2010/main" val="322800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039f2c258_0_128"/>
          <p:cNvSpPr txBox="1"/>
          <p:nvPr/>
        </p:nvSpPr>
        <p:spPr>
          <a:xfrm>
            <a:off x="2089150" y="3598862"/>
            <a:ext cx="6118200" cy="358800"/>
          </a:xfrm>
          <a:prstGeom prst="rect">
            <a:avLst/>
          </a:prstGeom>
          <a:solidFill>
            <a:srgbClr val="001C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a039f2c258_0_128"/>
          <p:cNvSpPr txBox="1"/>
          <p:nvPr/>
        </p:nvSpPr>
        <p:spPr>
          <a:xfrm>
            <a:off x="7956550" y="6469062"/>
            <a:ext cx="1022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</a:pPr>
            <a:r>
              <a:rPr lang="en-US"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rPr>
              <a:t>Page </a:t>
            </a:r>
            <a:fld id="{00000000-1234-1234-1234-123412341234}" type="slidenum">
              <a:rPr lang="en-US"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g2a039f2c258_0_128"/>
          <p:cNvGrpSpPr/>
          <p:nvPr/>
        </p:nvGrpSpPr>
        <p:grpSpPr>
          <a:xfrm>
            <a:off x="2089214" y="3360750"/>
            <a:ext cx="6120000" cy="596916"/>
            <a:chOff x="2089446" y="3361497"/>
            <a:chExt cx="6120000" cy="596797"/>
          </a:xfrm>
        </p:grpSpPr>
        <p:sp>
          <p:nvSpPr>
            <p:cNvPr id="151" name="Google Shape;151;g2a039f2c258_0_128"/>
            <p:cNvSpPr txBox="1"/>
            <p:nvPr/>
          </p:nvSpPr>
          <p:spPr>
            <a:xfrm>
              <a:off x="2089446" y="3361509"/>
              <a:ext cx="6118500" cy="596700"/>
            </a:xfrm>
            <a:prstGeom prst="rect">
              <a:avLst/>
            </a:prstGeom>
            <a:solidFill>
              <a:srgbClr val="001C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2a039f2c258_0_128"/>
            <p:cNvSpPr txBox="1"/>
            <p:nvPr/>
          </p:nvSpPr>
          <p:spPr>
            <a:xfrm>
              <a:off x="2089446" y="3361509"/>
              <a:ext cx="6120000" cy="5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0" tIns="3600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Book Antiqua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2a039f2c258_0_128"/>
            <p:cNvSpPr txBox="1"/>
            <p:nvPr/>
          </p:nvSpPr>
          <p:spPr>
            <a:xfrm>
              <a:off x="2089534" y="3361497"/>
              <a:ext cx="4373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Book Antiqua"/>
                <a:buNone/>
              </a:pPr>
              <a:r>
                <a:rPr lang="en-US" sz="1900" b="1" i="0" u="none" strike="noStrike" cap="none" dirty="0">
                  <a:solidFill>
                    <a:srgbClr val="FFFF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3. </a:t>
              </a:r>
              <a:r>
                <a:rPr lang="en-US" sz="1900" b="1" dirty="0" err="1">
                  <a:solidFill>
                    <a:srgbClr val="FFFF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Dataframe</a:t>
              </a:r>
              <a:r>
                <a:rPr lang="en-US" sz="1900" b="1" dirty="0">
                  <a:solidFill>
                    <a:srgbClr val="FFFF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Construction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2a039f2c258_0_128"/>
            <p:cNvSpPr txBox="1"/>
            <p:nvPr/>
          </p:nvSpPr>
          <p:spPr>
            <a:xfrm>
              <a:off x="8136085" y="3886294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Book Antiqua"/>
                <a:buNone/>
              </a:pPr>
              <a:r>
                <a:rPr lang="en-US" sz="100" b="1" i="0" u="none" strike="noStrike" cap="none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p. 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g2a039f2c258_0_128"/>
          <p:cNvSpPr txBox="1"/>
          <p:nvPr/>
        </p:nvSpPr>
        <p:spPr>
          <a:xfrm>
            <a:off x="8135937" y="3886200"/>
            <a:ext cx="71400" cy="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Book Antiqua"/>
              <a:buNone/>
            </a:pPr>
            <a:r>
              <a:rPr lang="en-US" sz="100" b="1" i="0" u="none" strike="noStrike" cap="non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p.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a039f2c258_0_128"/>
          <p:cNvSpPr txBox="1"/>
          <p:nvPr/>
        </p:nvSpPr>
        <p:spPr>
          <a:xfrm>
            <a:off x="8135937" y="4537075"/>
            <a:ext cx="71400" cy="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Book Antiqua"/>
              <a:buNone/>
            </a:pPr>
            <a:r>
              <a:rPr lang="en-US" sz="100" b="1" i="0" u="none" strike="noStrike" cap="none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p.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F2CA7-39C9-E651-A45F-D1637146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15" y="1193534"/>
            <a:ext cx="7852569" cy="5271584"/>
          </a:xfrm>
          <a:prstGeom prst="rect">
            <a:avLst/>
          </a:prstGeom>
        </p:spPr>
      </p:pic>
      <p:sp>
        <p:nvSpPr>
          <p:cNvPr id="3" name="Google Shape;306;p6">
            <a:extLst>
              <a:ext uri="{FF2B5EF4-FFF2-40B4-BE49-F238E27FC236}">
                <a16:creationId xmlns:a16="http://schemas.microsoft.com/office/drawing/2014/main" id="{FF9FC226-D20D-CA8D-4451-67EC41557C82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 err="1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Dataframe</a:t>
            </a: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800" b="1" dirty="0" err="1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constructiom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2BFAB7-B065-C9BE-8AF8-3E5DBB66F062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Creation of a panda dataframe to collect all the information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6;p6">
            <a:extLst>
              <a:ext uri="{FF2B5EF4-FFF2-40B4-BE49-F238E27FC236}">
                <a16:creationId xmlns:a16="http://schemas.microsoft.com/office/drawing/2014/main" id="{FF9FC226-D20D-CA8D-4451-67EC41557C82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 err="1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Dataframe</a:t>
            </a: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800" b="1" dirty="0" err="1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constructiom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2BFAB7-B065-C9BE-8AF8-3E5DBB66F062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Creation of a panda dataframe to collect all the information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2A0B4-E8AD-7F8D-3C82-8D031F2C1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22" y="1755502"/>
            <a:ext cx="8242156" cy="34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1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607a6c330_1_59"/>
          <p:cNvSpPr txBox="1"/>
          <p:nvPr/>
        </p:nvSpPr>
        <p:spPr>
          <a:xfrm>
            <a:off x="2089150" y="3598862"/>
            <a:ext cx="6118200" cy="358800"/>
          </a:xfrm>
          <a:prstGeom prst="rect">
            <a:avLst/>
          </a:prstGeom>
          <a:solidFill>
            <a:srgbClr val="001C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a607a6c330_1_59"/>
          <p:cNvSpPr txBox="1"/>
          <p:nvPr/>
        </p:nvSpPr>
        <p:spPr>
          <a:xfrm>
            <a:off x="7956550" y="6469062"/>
            <a:ext cx="1022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</a:pPr>
            <a:r>
              <a:rPr lang="en-US"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rPr>
              <a:t>Page </a:t>
            </a:r>
            <a:fld id="{00000000-1234-1234-1234-123412341234}" type="slidenum">
              <a:rPr lang="en-US"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g2a607a6c330_1_59"/>
          <p:cNvGrpSpPr/>
          <p:nvPr/>
        </p:nvGrpSpPr>
        <p:grpSpPr>
          <a:xfrm>
            <a:off x="2089214" y="3360752"/>
            <a:ext cx="6120000" cy="596916"/>
            <a:chOff x="2089446" y="3361497"/>
            <a:chExt cx="6120000" cy="596797"/>
          </a:xfrm>
        </p:grpSpPr>
        <p:sp>
          <p:nvSpPr>
            <p:cNvPr id="211" name="Google Shape;211;g2a607a6c330_1_59"/>
            <p:cNvSpPr txBox="1"/>
            <p:nvPr/>
          </p:nvSpPr>
          <p:spPr>
            <a:xfrm>
              <a:off x="2089446" y="3361509"/>
              <a:ext cx="6118500" cy="596700"/>
            </a:xfrm>
            <a:prstGeom prst="rect">
              <a:avLst/>
            </a:prstGeom>
            <a:solidFill>
              <a:srgbClr val="001C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2a607a6c330_1_59"/>
            <p:cNvSpPr txBox="1"/>
            <p:nvPr/>
          </p:nvSpPr>
          <p:spPr>
            <a:xfrm>
              <a:off x="2089446" y="3361509"/>
              <a:ext cx="6120000" cy="5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0" tIns="3600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Book Antiqua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2a607a6c330_1_59"/>
            <p:cNvSpPr txBox="1"/>
            <p:nvPr/>
          </p:nvSpPr>
          <p:spPr>
            <a:xfrm>
              <a:off x="2089534" y="3361497"/>
              <a:ext cx="4373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Book Antiqua"/>
                <a:buNone/>
              </a:pPr>
              <a:r>
                <a:rPr lang="en-US" sz="1900" b="1" dirty="0">
                  <a:solidFill>
                    <a:srgbClr val="FFFF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4</a:t>
              </a:r>
              <a:r>
                <a:rPr lang="en-US" sz="1900" b="1" i="0" u="none" strike="noStrike" cap="none" dirty="0">
                  <a:solidFill>
                    <a:srgbClr val="FFFF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. Scraping</a:t>
              </a:r>
              <a:r>
                <a:rPr lang="en-US" sz="1900" b="1" dirty="0">
                  <a:solidFill>
                    <a:srgbClr val="FFFF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results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2a607a6c330_1_59"/>
            <p:cNvSpPr txBox="1"/>
            <p:nvPr/>
          </p:nvSpPr>
          <p:spPr>
            <a:xfrm>
              <a:off x="8136085" y="3886294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Book Antiqua"/>
                <a:buNone/>
              </a:pPr>
              <a:r>
                <a:rPr lang="en-US" sz="100" b="1" i="0" u="none" strike="noStrike" cap="none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p. 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g2a607a6c330_1_59"/>
          <p:cNvSpPr txBox="1"/>
          <p:nvPr/>
        </p:nvSpPr>
        <p:spPr>
          <a:xfrm>
            <a:off x="8135937" y="3886200"/>
            <a:ext cx="71400" cy="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Book Antiqua"/>
              <a:buNone/>
            </a:pPr>
            <a:r>
              <a:rPr lang="en-US" sz="100" b="1" i="0" u="none" strike="noStrike" cap="non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p.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a607a6c330_1_59"/>
          <p:cNvSpPr txBox="1"/>
          <p:nvPr/>
        </p:nvSpPr>
        <p:spPr>
          <a:xfrm>
            <a:off x="8135937" y="4537075"/>
            <a:ext cx="71400" cy="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Book Antiqua"/>
              <a:buNone/>
            </a:pPr>
            <a:r>
              <a:rPr lang="en-US" sz="100" b="1" i="0" u="none" strike="noStrike" cap="none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p.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16A01-0A78-4983-87E8-F5553F765E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 smtClean="0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1F954-1110-620A-A372-B42C65360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916"/>
          <a:stretch/>
        </p:blipFill>
        <p:spPr>
          <a:xfrm>
            <a:off x="363968" y="960871"/>
            <a:ext cx="6807541" cy="5660399"/>
          </a:xfrm>
          <a:prstGeom prst="rect">
            <a:avLst/>
          </a:prstGeom>
        </p:spPr>
      </p:pic>
      <p:sp>
        <p:nvSpPr>
          <p:cNvPr id="4" name="Google Shape;306;p6">
            <a:extLst>
              <a:ext uri="{FF2B5EF4-FFF2-40B4-BE49-F238E27FC236}">
                <a16:creationId xmlns:a16="http://schemas.microsoft.com/office/drawing/2014/main" id="{C3F8E530-3107-DF2F-DF4D-26D7A7D83C5F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results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B2FDB0-0E8D-6A72-BFA2-EE468F7A8DE9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We have run the code over the results pages of the SEC’s website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47AE34-DCDF-E15C-271E-7312F16CC8DA}"/>
              </a:ext>
            </a:extLst>
          </p:cNvPr>
          <p:cNvSpPr/>
          <p:nvPr/>
        </p:nvSpPr>
        <p:spPr>
          <a:xfrm>
            <a:off x="143691" y="1024435"/>
            <a:ext cx="3082835" cy="7651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4C0A2D6-D695-44D0-6EEE-06F25E6ABB38}"/>
              </a:ext>
            </a:extLst>
          </p:cNvPr>
          <p:cNvSpPr/>
          <p:nvPr/>
        </p:nvSpPr>
        <p:spPr>
          <a:xfrm>
            <a:off x="3495590" y="1283620"/>
            <a:ext cx="4668696" cy="1011980"/>
          </a:xfrm>
          <a:prstGeom prst="wedgeRoundRectCallout">
            <a:avLst>
              <a:gd name="adj1" fmla="val -55098"/>
              <a:gd name="adj2" fmla="val -2700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Book Antiqua" panose="02040602050305030304" pitchFamily="18" charset="0"/>
              </a:rPr>
              <a:t>The code is properly collecting the data asked for each SPAC under a S-1 document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3574A5-39EC-EF06-A52C-D70CC293E0CB}"/>
              </a:ext>
            </a:extLst>
          </p:cNvPr>
          <p:cNvSpPr/>
          <p:nvPr/>
        </p:nvSpPr>
        <p:spPr>
          <a:xfrm>
            <a:off x="143692" y="3429000"/>
            <a:ext cx="1920240" cy="4114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688554E-9C89-F5C7-85DE-607F6E207002}"/>
              </a:ext>
            </a:extLst>
          </p:cNvPr>
          <p:cNvSpPr/>
          <p:nvPr/>
        </p:nvSpPr>
        <p:spPr>
          <a:xfrm>
            <a:off x="2360320" y="3429000"/>
            <a:ext cx="4668696" cy="1011980"/>
          </a:xfrm>
          <a:prstGeom prst="wedgeRoundRectCallout">
            <a:avLst>
              <a:gd name="adj1" fmla="val -55098"/>
              <a:gd name="adj2" fmla="val -2700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Book Antiqua" panose="02040602050305030304" pitchFamily="18" charset="0"/>
              </a:rPr>
              <a:t>On every pages available</a:t>
            </a:r>
          </a:p>
        </p:txBody>
      </p:sp>
    </p:spTree>
    <p:extLst>
      <p:ext uri="{BB962C8B-B14F-4D97-AF65-F5344CB8AC3E}">
        <p14:creationId xmlns:p14="http://schemas.microsoft.com/office/powerpoint/2010/main" val="50485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AD75C-DDF7-2C5F-FFCB-AFA201B33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86"/>
          <a:stretch/>
        </p:blipFill>
        <p:spPr>
          <a:xfrm>
            <a:off x="914245" y="1491134"/>
            <a:ext cx="7315509" cy="4293743"/>
          </a:xfrm>
          <a:prstGeom prst="rect">
            <a:avLst/>
          </a:prstGeom>
        </p:spPr>
      </p:pic>
      <p:sp>
        <p:nvSpPr>
          <p:cNvPr id="2" name="Google Shape;306;p6">
            <a:extLst>
              <a:ext uri="{FF2B5EF4-FFF2-40B4-BE49-F238E27FC236}">
                <a16:creationId xmlns:a16="http://schemas.microsoft.com/office/drawing/2014/main" id="{76D99D8E-81BA-C983-4389-2FD77D5F7C3B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results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0CF926-0C8E-1F4A-6670-1E0EC9781243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EDGAR database does not grant access to all the documents available for the period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2089150" y="3598862"/>
            <a:ext cx="6118225" cy="358775"/>
          </a:xfrm>
          <a:prstGeom prst="rect">
            <a:avLst/>
          </a:prstGeom>
          <a:solidFill>
            <a:srgbClr val="001C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7956550" y="6469062"/>
            <a:ext cx="102235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</a:pPr>
            <a:r>
              <a:rPr lang="en-US"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rPr>
              <a:t>Page </a:t>
            </a:r>
            <a:fld id="{00000000-1234-1234-1234-123412341234}" type="slidenum">
              <a:rPr lang="en-US"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2089150" y="3360725"/>
            <a:ext cx="6119812" cy="596912"/>
            <a:chOff x="2089446" y="3361497"/>
            <a:chExt cx="6120000" cy="596797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2089446" y="3361509"/>
              <a:ext cx="6118639" cy="596785"/>
            </a:xfrm>
            <a:prstGeom prst="rect">
              <a:avLst/>
            </a:prstGeom>
            <a:solidFill>
              <a:srgbClr val="001C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2089446" y="3361509"/>
              <a:ext cx="6120000" cy="596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0" tIns="3600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Book Antiqua"/>
                <a:buNone/>
              </a:pPr>
              <a:r>
                <a:rPr lang="en-US" sz="2000" b="1">
                  <a:solidFill>
                    <a:srgbClr val="FFFF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2089551" y="3361497"/>
              <a:ext cx="52401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Book Antiqua"/>
                <a:buNone/>
              </a:pPr>
              <a:r>
                <a:rPr lang="en-US" sz="1900" b="1" dirty="0">
                  <a:solidFill>
                    <a:srgbClr val="FFFF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1</a:t>
              </a:r>
              <a:r>
                <a:rPr lang="en-US" sz="1900" b="1" i="0" u="none" strike="noStrike" cap="none" dirty="0">
                  <a:solidFill>
                    <a:srgbClr val="FFFF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. EDGAR database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8136085" y="3886294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Book Antiqua"/>
                <a:buNone/>
              </a:pPr>
              <a:r>
                <a:rPr lang="en-US" sz="100" b="1" i="0" u="none" strike="noStrike" cap="none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p. 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2"/>
          <p:cNvSpPr txBox="1"/>
          <p:nvPr/>
        </p:nvSpPr>
        <p:spPr>
          <a:xfrm>
            <a:off x="8135937" y="3886200"/>
            <a:ext cx="71437" cy="7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Book Antiqua"/>
              <a:buNone/>
            </a:pPr>
            <a:r>
              <a:rPr lang="en-US" sz="100" b="1" i="0" u="none" strike="noStrike" cap="non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p.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8135937" y="4537075"/>
            <a:ext cx="71437" cy="7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Book Antiqua"/>
              <a:buNone/>
            </a:pPr>
            <a:r>
              <a:rPr lang="en-US" sz="100" b="1" i="0" u="none" strike="noStrike" cap="none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p.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76464-1528-7E08-32A4-F3B1B7FBC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4"/>
          <a:stretch/>
        </p:blipFill>
        <p:spPr>
          <a:xfrm>
            <a:off x="356269" y="1226635"/>
            <a:ext cx="8431461" cy="4783442"/>
          </a:xfrm>
          <a:prstGeom prst="rect">
            <a:avLst/>
          </a:prstGeom>
        </p:spPr>
      </p:pic>
      <p:sp>
        <p:nvSpPr>
          <p:cNvPr id="3" name="Google Shape;306;p6">
            <a:extLst>
              <a:ext uri="{FF2B5EF4-FFF2-40B4-BE49-F238E27FC236}">
                <a16:creationId xmlns:a16="http://schemas.microsoft.com/office/drawing/2014/main" id="{710C6B54-CF3B-3C6B-C9B2-E5FAC68AD390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results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585EB2-E243-10C8-2D04-936CDF6AC24F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EDGAR database does not grant access to all the documents available for the period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6;p6">
            <a:extLst>
              <a:ext uri="{FF2B5EF4-FFF2-40B4-BE49-F238E27FC236}">
                <a16:creationId xmlns:a16="http://schemas.microsoft.com/office/drawing/2014/main" id="{710C6B54-CF3B-3C6B-C9B2-E5FAC68AD390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results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585EB2-E243-10C8-2D04-936CDF6AC24F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EDGAR database does not grant access to all the documents available for the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D1AD1-302B-0CA4-DD53-74AAA8A6F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96" y="1284035"/>
            <a:ext cx="8122407" cy="48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9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8BBE2-822D-247A-9BA1-FC7A7220C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 smtClean="0"/>
              <a:t>3</a:t>
            </a:fld>
            <a:endParaRPr/>
          </a:p>
        </p:txBody>
      </p:sp>
      <p:sp>
        <p:nvSpPr>
          <p:cNvPr id="5" name="Google Shape;306;p6">
            <a:extLst>
              <a:ext uri="{FF2B5EF4-FFF2-40B4-BE49-F238E27FC236}">
                <a16:creationId xmlns:a16="http://schemas.microsoft.com/office/drawing/2014/main" id="{71EA6C8F-92AD-792F-1463-F8F71A42E808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fr-FR" sz="1800" b="1" dirty="0" err="1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Presentation</a:t>
            </a:r>
            <a:r>
              <a:rPr lang="fr-FR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 of the EDGAR </a:t>
            </a:r>
            <a:r>
              <a:rPr lang="fr-FR" sz="1800" b="1" dirty="0" err="1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database</a:t>
            </a:r>
            <a:r>
              <a:rPr lang="fr-FR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 (1/2)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3" name="Google Shape;1165;p10">
            <a:extLst>
              <a:ext uri="{FF2B5EF4-FFF2-40B4-BE49-F238E27FC236}">
                <a16:creationId xmlns:a16="http://schemas.microsoft.com/office/drawing/2014/main" id="{C250F603-B441-D777-82E4-A0D7816AA403}"/>
              </a:ext>
            </a:extLst>
          </p:cNvPr>
          <p:cNvSpPr txBox="1">
            <a:spLocks/>
          </p:cNvSpPr>
          <p:nvPr/>
        </p:nvSpPr>
        <p:spPr>
          <a:xfrm>
            <a:off x="239713" y="1091763"/>
            <a:ext cx="8661400" cy="25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5000"/>
              </a:lnSpc>
              <a:buClr>
                <a:schemeClr val="lt1"/>
              </a:buClr>
              <a:buSzPts val="1680"/>
              <a:buFont typeface="Book Antiqua"/>
              <a:buNone/>
            </a:pPr>
            <a:r>
              <a:rPr lang="en-GB" dirty="0">
                <a:solidFill>
                  <a:schemeClr val="lt1"/>
                </a:solidFill>
                <a:latin typeface="Book Antiqua" panose="02040602050305030304" pitchFamily="18" charset="0"/>
              </a:rPr>
              <a:t>A dynamic website with different </a:t>
            </a:r>
            <a:r>
              <a:rPr lang="en-GB" dirty="0" err="1">
                <a:solidFill>
                  <a:schemeClr val="lt1"/>
                </a:solidFill>
                <a:latin typeface="Book Antiqua" panose="02040602050305030304" pitchFamily="18" charset="0"/>
              </a:rPr>
              <a:t>iframes</a:t>
            </a:r>
            <a:r>
              <a:rPr lang="en-GB" dirty="0">
                <a:solidFill>
                  <a:schemeClr val="lt1"/>
                </a:solidFill>
                <a:latin typeface="Book Antiqua" panose="02040602050305030304" pitchFamily="18" charset="0"/>
              </a:rPr>
              <a:t> </a:t>
            </a:r>
            <a:endParaRPr lang="en-GB" dirty="0">
              <a:latin typeface="Book Antiqua" panose="020406020503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E22B3-0AFD-AEBA-04B4-418D92F4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2" y="1429621"/>
            <a:ext cx="8666015" cy="46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8BBE2-822D-247A-9BA1-FC7A7220C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 smtClean="0"/>
              <a:t>4</a:t>
            </a:fld>
            <a:endParaRPr/>
          </a:p>
        </p:txBody>
      </p:sp>
      <p:sp>
        <p:nvSpPr>
          <p:cNvPr id="5" name="Google Shape;306;p6">
            <a:extLst>
              <a:ext uri="{FF2B5EF4-FFF2-40B4-BE49-F238E27FC236}">
                <a16:creationId xmlns:a16="http://schemas.microsoft.com/office/drawing/2014/main" id="{71EA6C8F-92AD-792F-1463-F8F71A42E808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fr-FR" sz="1800" b="1" dirty="0" err="1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Presentation</a:t>
            </a:r>
            <a:r>
              <a:rPr lang="fr-FR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 of the EDGAR </a:t>
            </a:r>
            <a:r>
              <a:rPr lang="fr-FR" sz="1800" b="1" dirty="0" err="1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database</a:t>
            </a:r>
            <a:r>
              <a:rPr lang="fr-FR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 (2/2)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E02FAF-44C2-2F9B-DC7A-C950755F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1" y="1445176"/>
            <a:ext cx="8661399" cy="4917401"/>
          </a:xfrm>
          <a:prstGeom prst="rect">
            <a:avLst/>
          </a:prstGeom>
        </p:spPr>
      </p:pic>
      <p:sp>
        <p:nvSpPr>
          <p:cNvPr id="13" name="Google Shape;1165;p10">
            <a:extLst>
              <a:ext uri="{FF2B5EF4-FFF2-40B4-BE49-F238E27FC236}">
                <a16:creationId xmlns:a16="http://schemas.microsoft.com/office/drawing/2014/main" id="{C250F603-B441-D777-82E4-A0D7816AA403}"/>
              </a:ext>
            </a:extLst>
          </p:cNvPr>
          <p:cNvSpPr txBox="1">
            <a:spLocks/>
          </p:cNvSpPr>
          <p:nvPr/>
        </p:nvSpPr>
        <p:spPr>
          <a:xfrm>
            <a:off x="239713" y="1091763"/>
            <a:ext cx="8661400" cy="25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5000"/>
              </a:lnSpc>
              <a:buClr>
                <a:schemeClr val="lt1"/>
              </a:buClr>
              <a:buSzPts val="1680"/>
              <a:buFont typeface="Book Antiqua"/>
              <a:buNone/>
            </a:pPr>
            <a:r>
              <a:rPr lang="en-GB" dirty="0">
                <a:solidFill>
                  <a:schemeClr val="lt1"/>
                </a:solidFill>
                <a:latin typeface="Book Antiqua" panose="02040602050305030304" pitchFamily="18" charset="0"/>
              </a:rPr>
              <a:t>A dynamic website with different </a:t>
            </a:r>
            <a:r>
              <a:rPr lang="en-GB" dirty="0" err="1">
                <a:solidFill>
                  <a:schemeClr val="lt1"/>
                </a:solidFill>
                <a:latin typeface="Book Antiqua" panose="02040602050305030304" pitchFamily="18" charset="0"/>
              </a:rPr>
              <a:t>iframes</a:t>
            </a:r>
            <a:r>
              <a:rPr lang="en-GB" dirty="0">
                <a:solidFill>
                  <a:schemeClr val="lt1"/>
                </a:solidFill>
                <a:latin typeface="Book Antiqua" panose="02040602050305030304" pitchFamily="18" charset="0"/>
              </a:rPr>
              <a:t> </a:t>
            </a:r>
            <a:endParaRPr lang="en-GB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94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2089150" y="3598862"/>
            <a:ext cx="6118225" cy="358775"/>
          </a:xfrm>
          <a:prstGeom prst="rect">
            <a:avLst/>
          </a:prstGeom>
          <a:solidFill>
            <a:srgbClr val="001C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7956550" y="6469062"/>
            <a:ext cx="102235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200" tIns="39600" rIns="79200" bIns="39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2000"/>
              </a:buClr>
              <a:buSzPts val="800"/>
              <a:buFont typeface="Book Antiqua"/>
              <a:buNone/>
            </a:pPr>
            <a:r>
              <a:rPr lang="en-US"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rPr>
              <a:t>Page </a:t>
            </a:r>
            <a:fld id="{00000000-1234-1234-1234-123412341234}" type="slidenum">
              <a:rPr lang="en-US" sz="800" b="0" i="0" u="none" strike="noStrike" cap="none">
                <a:solidFill>
                  <a:srgbClr val="3C2000"/>
                </a:solidFill>
                <a:latin typeface="Book Antiqua"/>
                <a:ea typeface="Book Antiqua"/>
                <a:cs typeface="Book Antiqua"/>
                <a:sym typeface="Book Antiqua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2089150" y="3360725"/>
            <a:ext cx="6119812" cy="596912"/>
            <a:chOff x="2089446" y="3361497"/>
            <a:chExt cx="6120000" cy="596797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2089446" y="3361509"/>
              <a:ext cx="6118639" cy="596785"/>
            </a:xfrm>
            <a:prstGeom prst="rect">
              <a:avLst/>
            </a:prstGeom>
            <a:solidFill>
              <a:srgbClr val="001C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2089446" y="3361509"/>
              <a:ext cx="6120000" cy="596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0" tIns="3600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Book Antiqua"/>
                <a:buNone/>
              </a:pPr>
              <a:r>
                <a:rPr lang="en-US" sz="2000" b="1">
                  <a:solidFill>
                    <a:srgbClr val="FFFF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2089551" y="3361497"/>
              <a:ext cx="52401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Book Antiqua"/>
                <a:buNone/>
              </a:pPr>
              <a:r>
                <a:rPr lang="en-US" sz="1900" b="1" i="0" u="none" strike="noStrike" cap="none" dirty="0">
                  <a:solidFill>
                    <a:srgbClr val="FFFFFF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2. Scraping EDGAR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8136085" y="3886294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Book Antiqua"/>
                <a:buNone/>
              </a:pPr>
              <a:r>
                <a:rPr lang="en-US" sz="100" b="1" i="0" u="none" strike="noStrike" cap="none">
                  <a:solidFill>
                    <a:srgbClr val="000000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p. 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2"/>
          <p:cNvSpPr txBox="1"/>
          <p:nvPr/>
        </p:nvSpPr>
        <p:spPr>
          <a:xfrm>
            <a:off x="8135937" y="3886200"/>
            <a:ext cx="71437" cy="7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Book Antiqua"/>
              <a:buNone/>
            </a:pPr>
            <a:r>
              <a:rPr lang="en-US" sz="100" b="1" i="0" u="none" strike="noStrike" cap="non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p.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8135937" y="4537075"/>
            <a:ext cx="71437" cy="7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Book Antiqua"/>
              <a:buNone/>
            </a:pPr>
            <a:r>
              <a:rPr lang="en-US" sz="100" b="1" i="0" u="none" strike="noStrike" cap="none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p.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354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32FEB-16A6-E8C0-BC44-12A52E26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84787"/>
            <a:ext cx="7772400" cy="50599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3ECAF-312D-8F3D-4E3F-800BECF33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 smtClean="0"/>
              <a:t>6</a:t>
            </a:fld>
            <a:endParaRPr/>
          </a:p>
        </p:txBody>
      </p:sp>
      <p:sp>
        <p:nvSpPr>
          <p:cNvPr id="5" name="Google Shape;306;p6">
            <a:extLst>
              <a:ext uri="{FF2B5EF4-FFF2-40B4-BE49-F238E27FC236}">
                <a16:creationId xmlns:a16="http://schemas.microsoft.com/office/drawing/2014/main" id="{D337330C-0D37-1327-1179-12902D8ED02A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EDGAR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EB9AB4-51B4-7D9D-5615-61A6D1C065B9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First challenge: clicking on the right links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786292-E59B-349D-0432-9940C0296E4C}"/>
              </a:ext>
            </a:extLst>
          </p:cNvPr>
          <p:cNvSpPr/>
          <p:nvPr/>
        </p:nvSpPr>
        <p:spPr>
          <a:xfrm>
            <a:off x="800100" y="3207543"/>
            <a:ext cx="2128838" cy="442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43E6ED5-1F90-A8C3-A836-7734710658D6}"/>
              </a:ext>
            </a:extLst>
          </p:cNvPr>
          <p:cNvSpPr/>
          <p:nvPr/>
        </p:nvSpPr>
        <p:spPr>
          <a:xfrm>
            <a:off x="3100388" y="3014663"/>
            <a:ext cx="2786062" cy="800099"/>
          </a:xfrm>
          <a:prstGeom prst="wedgeRoundRectCallout">
            <a:avLst>
              <a:gd name="adj1" fmla="val -53654"/>
              <a:gd name="adj2" fmla="val 12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The code has to click only on the S-1 document type</a:t>
            </a:r>
          </a:p>
        </p:txBody>
      </p:sp>
    </p:spTree>
    <p:extLst>
      <p:ext uri="{BB962C8B-B14F-4D97-AF65-F5344CB8AC3E}">
        <p14:creationId xmlns:p14="http://schemas.microsoft.com/office/powerpoint/2010/main" val="387757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35" y="1273419"/>
            <a:ext cx="8683930" cy="50255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06;p6">
            <a:extLst>
              <a:ext uri="{FF2B5EF4-FFF2-40B4-BE49-F238E27FC236}">
                <a16:creationId xmlns:a16="http://schemas.microsoft.com/office/drawing/2014/main" id="{4D96076D-C23C-FD78-9A4C-67825B526B4B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EDGAR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4C81A6-BAB2-B636-CE79-AF8CE222FD54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First challenge: clicking on the right links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F946C5-2930-6818-D394-6738532E0FC9}"/>
              </a:ext>
            </a:extLst>
          </p:cNvPr>
          <p:cNvSpPr/>
          <p:nvPr/>
        </p:nvSpPr>
        <p:spPr>
          <a:xfrm>
            <a:off x="3800475" y="1985963"/>
            <a:ext cx="2571750" cy="442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95B7DCB-44B6-7017-9BC3-B3A5F12BB7E5}"/>
              </a:ext>
            </a:extLst>
          </p:cNvPr>
          <p:cNvSpPr/>
          <p:nvPr/>
        </p:nvSpPr>
        <p:spPr>
          <a:xfrm>
            <a:off x="6127903" y="1100140"/>
            <a:ext cx="2786062" cy="800099"/>
          </a:xfrm>
          <a:prstGeom prst="wedgeRoundRectCallout">
            <a:avLst>
              <a:gd name="adj1" fmla="val -55192"/>
              <a:gd name="adj2" fmla="val 4464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/>
              <a:t>After inspection of the webpage source code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3ECAF-312D-8F3D-4E3F-800BECF33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 smtClean="0"/>
              <a:t>8</a:t>
            </a:fld>
            <a:endParaRPr/>
          </a:p>
        </p:txBody>
      </p:sp>
      <p:sp>
        <p:nvSpPr>
          <p:cNvPr id="5" name="Google Shape;306;p6">
            <a:extLst>
              <a:ext uri="{FF2B5EF4-FFF2-40B4-BE49-F238E27FC236}">
                <a16:creationId xmlns:a16="http://schemas.microsoft.com/office/drawing/2014/main" id="{D337330C-0D37-1327-1179-12902D8ED02A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EDGAR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EB9AB4-51B4-7D9D-5615-61A6D1C065B9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Second challenge: switching the focus to the pop-up window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FF8DC-94DA-0B9A-7363-599CDC5E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1" y="1445176"/>
            <a:ext cx="8661399" cy="491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8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4FBAE9-352B-2784-FDA0-678AA25F6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93" b="50000"/>
          <a:stretch/>
        </p:blipFill>
        <p:spPr>
          <a:xfrm>
            <a:off x="175182" y="2459715"/>
            <a:ext cx="8793636" cy="1716204"/>
          </a:xfrm>
          <a:prstGeom prst="rect">
            <a:avLst/>
          </a:prstGeom>
        </p:spPr>
      </p:pic>
      <p:sp>
        <p:nvSpPr>
          <p:cNvPr id="3" name="Google Shape;306;p6">
            <a:extLst>
              <a:ext uri="{FF2B5EF4-FFF2-40B4-BE49-F238E27FC236}">
                <a16:creationId xmlns:a16="http://schemas.microsoft.com/office/drawing/2014/main" id="{B7939AF2-7E69-C97B-E310-6138DDD716EA}"/>
              </a:ext>
            </a:extLst>
          </p:cNvPr>
          <p:cNvSpPr txBox="1"/>
          <p:nvPr/>
        </p:nvSpPr>
        <p:spPr>
          <a:xfrm>
            <a:off x="363968" y="392882"/>
            <a:ext cx="7700399" cy="24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5C"/>
              </a:buClr>
              <a:buSzPts val="1800"/>
              <a:buFont typeface="Book Antiqua"/>
              <a:buNone/>
            </a:pPr>
            <a:r>
              <a:rPr lang="en-US" sz="1800" b="1" dirty="0">
                <a:solidFill>
                  <a:srgbClr val="001C5C"/>
                </a:solidFill>
                <a:latin typeface="Book Antiqua"/>
                <a:ea typeface="Book Antiqua"/>
                <a:cs typeface="Book Antiqua"/>
                <a:sym typeface="Book Antiqua"/>
              </a:rPr>
              <a:t>Scraping EDGAR</a:t>
            </a:r>
            <a:endParaRPr sz="1800" b="1" dirty="0">
              <a:solidFill>
                <a:srgbClr val="001C5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D67E94-6E43-83BE-365D-5CEF71E823A3}"/>
              </a:ext>
            </a:extLst>
          </p:cNvPr>
          <p:cNvSpPr txBox="1">
            <a:spLocks/>
          </p:cNvSpPr>
          <p:nvPr/>
        </p:nvSpPr>
        <p:spPr>
          <a:xfrm>
            <a:off x="363968" y="700521"/>
            <a:ext cx="8661400" cy="260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b="1" dirty="0">
                <a:latin typeface="Book Antiqua" panose="02040602050305030304" pitchFamily="18" charset="0"/>
              </a:rPr>
              <a:t>Second challenge: switching the focus to the pop-up window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71B91D-D698-5ABB-45F4-55E03BF9F5FB}"/>
              </a:ext>
            </a:extLst>
          </p:cNvPr>
          <p:cNvSpPr/>
          <p:nvPr/>
        </p:nvSpPr>
        <p:spPr>
          <a:xfrm>
            <a:off x="777742" y="2562173"/>
            <a:ext cx="3794257" cy="442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84E2A3-235F-BE83-42AA-EAEB5567B692}"/>
              </a:ext>
            </a:extLst>
          </p:cNvPr>
          <p:cNvSpPr/>
          <p:nvPr/>
        </p:nvSpPr>
        <p:spPr>
          <a:xfrm>
            <a:off x="4864896" y="1771651"/>
            <a:ext cx="2786062" cy="1011980"/>
          </a:xfrm>
          <a:prstGeom prst="wedgeRoundRectCallout">
            <a:avLst>
              <a:gd name="adj1" fmla="val -57243"/>
              <a:gd name="adj2" fmla="val 388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Book Antiqua" panose="02040602050305030304" pitchFamily="18" charset="0"/>
              </a:rPr>
              <a:t>Function to switch the focus from the search result to the pop-up iframe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Messier Maris &amp; Associes">
  <a:themeElements>
    <a:clrScheme name="Messiers Maris &amp; Maris">
      <a:dk1>
        <a:srgbClr val="000000"/>
      </a:dk1>
      <a:lt1>
        <a:srgbClr val="FFFFFF"/>
      </a:lt1>
      <a:dk2>
        <a:srgbClr val="002060"/>
      </a:dk2>
      <a:lt2>
        <a:srgbClr val="002060"/>
      </a:lt2>
      <a:accent1>
        <a:srgbClr val="1F497D"/>
      </a:accent1>
      <a:accent2>
        <a:srgbClr val="4F81BD"/>
      </a:accent2>
      <a:accent3>
        <a:srgbClr val="8EB4E3"/>
      </a:accent3>
      <a:accent4>
        <a:srgbClr val="B3E2FF"/>
      </a:accent4>
      <a:accent5>
        <a:srgbClr val="8F8F8F"/>
      </a:accent5>
      <a:accent6>
        <a:srgbClr val="D8D8D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Messier Maris &amp; Associes">
  <a:themeElements>
    <a:clrScheme name="Messiers Maris &amp; Maris">
      <a:dk1>
        <a:srgbClr val="000000"/>
      </a:dk1>
      <a:lt1>
        <a:srgbClr val="FFFFFF"/>
      </a:lt1>
      <a:dk2>
        <a:srgbClr val="002060"/>
      </a:dk2>
      <a:lt2>
        <a:srgbClr val="002060"/>
      </a:lt2>
      <a:accent1>
        <a:srgbClr val="1F497D"/>
      </a:accent1>
      <a:accent2>
        <a:srgbClr val="4F81BD"/>
      </a:accent2>
      <a:accent3>
        <a:srgbClr val="8EB4E3"/>
      </a:accent3>
      <a:accent4>
        <a:srgbClr val="B3E2FF"/>
      </a:accent4>
      <a:accent5>
        <a:srgbClr val="8F8F8F"/>
      </a:accent5>
      <a:accent6>
        <a:srgbClr val="D8D8D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ssier Maris &amp; Associes">
  <a:themeElements>
    <a:clrScheme name="Messiers Maris &amp; Maris">
      <a:dk1>
        <a:srgbClr val="000000"/>
      </a:dk1>
      <a:lt1>
        <a:srgbClr val="FFFFFF"/>
      </a:lt1>
      <a:dk2>
        <a:srgbClr val="002060"/>
      </a:dk2>
      <a:lt2>
        <a:srgbClr val="002060"/>
      </a:lt2>
      <a:accent1>
        <a:srgbClr val="1F497D"/>
      </a:accent1>
      <a:accent2>
        <a:srgbClr val="4F81BD"/>
      </a:accent2>
      <a:accent3>
        <a:srgbClr val="8EB4E3"/>
      </a:accent3>
      <a:accent4>
        <a:srgbClr val="B3E2FF"/>
      </a:accent4>
      <a:accent5>
        <a:srgbClr val="8F8F8F"/>
      </a:accent5>
      <a:accent6>
        <a:srgbClr val="D8D8D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401</Words>
  <Application>Microsoft Macintosh PowerPoint</Application>
  <PresentationFormat>On-screen Show (4:3)</PresentationFormat>
  <Paragraphs>75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Book Antiqua</vt:lpstr>
      <vt:lpstr>1_Messier Maris &amp; Associes</vt:lpstr>
      <vt:lpstr>2_Messier Maris &amp; Associes</vt:lpstr>
      <vt:lpstr>Messier Maris &amp; Associes</vt:lpstr>
      <vt:lpstr>SPAC size and dilution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 size and dilution evolution</dc:title>
  <dc:creator>pcerutti</dc:creator>
  <cp:lastModifiedBy>Louis NOIRAULT</cp:lastModifiedBy>
  <cp:revision>3</cp:revision>
  <dcterms:created xsi:type="dcterms:W3CDTF">2000-09-01T18:23:28Z</dcterms:created>
  <dcterms:modified xsi:type="dcterms:W3CDTF">2023-12-12T15:57:03Z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1.1a</vt:lpwstr>
  </property>
  <property fmtid="{D5CDD505-2E9C-101B-9397-08002B2CF9AE}" pid="3" name="Language">
    <vt:lpwstr>French Std</vt:lpwstr>
  </property>
</Properties>
</file>